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261" r:id="rId3"/>
    <p:sldId id="259" r:id="rId4"/>
    <p:sldId id="260" r:id="rId5"/>
    <p:sldId id="273" r:id="rId6"/>
    <p:sldId id="272" r:id="rId7"/>
    <p:sldId id="305" r:id="rId8"/>
    <p:sldId id="330" r:id="rId9"/>
    <p:sldId id="314" r:id="rId10"/>
    <p:sldId id="328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70" r:id="rId23"/>
    <p:sldId id="271" r:id="rId24"/>
    <p:sldId id="274" r:id="rId25"/>
    <p:sldId id="282" r:id="rId26"/>
    <p:sldId id="277" r:id="rId27"/>
    <p:sldId id="278" r:id="rId28"/>
    <p:sldId id="280" r:id="rId29"/>
    <p:sldId id="284" r:id="rId30"/>
    <p:sldId id="295" r:id="rId31"/>
    <p:sldId id="296" r:id="rId32"/>
    <p:sldId id="301" r:id="rId33"/>
    <p:sldId id="302" r:id="rId34"/>
    <p:sldId id="299" r:id="rId35"/>
    <p:sldId id="300" r:id="rId36"/>
    <p:sldId id="303" r:id="rId37"/>
    <p:sldId id="312" r:id="rId38"/>
    <p:sldId id="329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68" autoAdjust="0"/>
    <p:restoredTop sz="94710" autoAdjust="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0DB49-7BDF-435F-B10B-6BC20EAD9258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66675-C7E7-4CEE-9D7C-E6165DCC137A}">
      <dgm:prSet phldrT="[Text]" custT="1"/>
      <dgm:spPr/>
      <dgm:t>
        <a:bodyPr/>
        <a:lstStyle/>
        <a:p>
          <a:pPr algn="ctr"/>
          <a:r>
            <a:rPr lang="en-US" sz="800" u="none" dirty="0" smtClean="0"/>
            <a:t>int main(void)</a:t>
          </a:r>
        </a:p>
        <a:p>
          <a:pPr algn="ctr"/>
          <a:r>
            <a:rPr lang="en-US" sz="800" u="sng" dirty="0" smtClean="0"/>
            <a:t>__________________________________</a:t>
          </a:r>
        </a:p>
        <a:p>
          <a:pPr algn="ctr"/>
          <a:r>
            <a:rPr lang="en-US" sz="800" dirty="0" smtClean="0"/>
            <a:t>Initialize(UART0_BASE)</a:t>
          </a:r>
        </a:p>
        <a:p>
          <a:pPr algn="ctr"/>
          <a:r>
            <a:rPr lang="en-US" sz="800" dirty="0" smtClean="0"/>
            <a:t>Initialize(UART1_BASE)</a:t>
          </a:r>
        </a:p>
        <a:p>
          <a:pPr algn="ctr"/>
          <a:r>
            <a:rPr lang="en-US" sz="800" dirty="0" smtClean="0"/>
            <a:t>Initialize(UART2_BASE)</a:t>
          </a:r>
        </a:p>
        <a:p>
          <a:pPr algn="ctr"/>
          <a:r>
            <a:rPr lang="en-US" sz="800" dirty="0" smtClean="0"/>
            <a:t>Handle Interrupts</a:t>
          </a:r>
        </a:p>
        <a:p>
          <a:pPr algn="ctr"/>
          <a:r>
            <a:rPr lang="en-US" sz="800" dirty="0" smtClean="0"/>
            <a:t>Loop infinitely</a:t>
          </a:r>
        </a:p>
      </dgm:t>
    </dgm:pt>
    <dgm:pt modelId="{4B578AF3-C96B-494F-A7FA-5C3B7F6CBA36}" type="parTrans" cxnId="{03DCE986-53A6-4031-B261-7F2C542C2F46}">
      <dgm:prSet/>
      <dgm:spPr/>
      <dgm:t>
        <a:bodyPr/>
        <a:lstStyle/>
        <a:p>
          <a:endParaRPr lang="en-US"/>
        </a:p>
      </dgm:t>
    </dgm:pt>
    <dgm:pt modelId="{55AE6D08-5DC9-47C6-9C58-2E5C6FE32CEA}" type="sibTrans" cxnId="{03DCE986-53A6-4031-B261-7F2C542C2F46}">
      <dgm:prSet/>
      <dgm:spPr/>
      <dgm:t>
        <a:bodyPr/>
        <a:lstStyle/>
        <a:p>
          <a:endParaRPr lang="en-US"/>
        </a:p>
      </dgm:t>
    </dgm:pt>
    <dgm:pt modelId="{533CEB0F-4FDF-4087-80CA-3896054F13EE}">
      <dgm:prSet phldrT="[Text]"/>
      <dgm:spPr/>
      <dgm:t>
        <a:bodyPr/>
        <a:lstStyle/>
        <a:p>
          <a:pPr algn="ctr"/>
          <a:r>
            <a:rPr lang="en-US" dirty="0" smtClean="0"/>
            <a:t>void UART2 Interrupt Handler(void)</a:t>
          </a:r>
        </a:p>
        <a:p>
          <a:pPr algn="ctr"/>
          <a:r>
            <a:rPr lang="en-US" u="sng" dirty="0" smtClean="0"/>
            <a:t>_________________________</a:t>
          </a:r>
        </a:p>
        <a:p>
          <a:pPr algn="ctr"/>
          <a:r>
            <a:rPr lang="en-US" dirty="0" smtClean="0"/>
            <a:t>Check password</a:t>
          </a:r>
        </a:p>
        <a:p>
          <a:pPr algn="ctr"/>
          <a:r>
            <a:rPr lang="en-US" dirty="0" smtClean="0"/>
            <a:t>Change alarm mode from LCD</a:t>
          </a:r>
          <a:endParaRPr lang="en-US" dirty="0"/>
        </a:p>
      </dgm:t>
    </dgm:pt>
    <dgm:pt modelId="{6B3F71AB-C446-4C4B-A9B1-98EA7AA00CB7}" type="parTrans" cxnId="{A2BBECFE-BF89-4580-9E07-D8984EF1428B}">
      <dgm:prSet/>
      <dgm:spPr/>
      <dgm:t>
        <a:bodyPr/>
        <a:lstStyle/>
        <a:p>
          <a:endParaRPr lang="en-US"/>
        </a:p>
      </dgm:t>
    </dgm:pt>
    <dgm:pt modelId="{A8BF339A-1DE3-4306-85FE-31CB2A41394E}" type="sibTrans" cxnId="{A2BBECFE-BF89-4580-9E07-D8984EF1428B}">
      <dgm:prSet/>
      <dgm:spPr/>
      <dgm:t>
        <a:bodyPr/>
        <a:lstStyle/>
        <a:p>
          <a:endParaRPr lang="en-US"/>
        </a:p>
      </dgm:t>
    </dgm:pt>
    <dgm:pt modelId="{5FBB8FF8-4C83-471A-9AF8-1FCC5D7C2521}">
      <dgm:prSet phldrT="[Text]"/>
      <dgm:spPr/>
      <dgm:t>
        <a:bodyPr/>
        <a:lstStyle/>
        <a:p>
          <a:pPr algn="ctr"/>
          <a:r>
            <a:rPr lang="en-US" dirty="0" smtClean="0"/>
            <a:t>void UART0 Interrupt Handler(void)</a:t>
          </a:r>
        </a:p>
        <a:p>
          <a:pPr algn="ctr"/>
          <a:r>
            <a:rPr lang="en-US" u="sng" dirty="0" smtClean="0"/>
            <a:t>_________________________</a:t>
          </a:r>
          <a:endParaRPr lang="en-US" dirty="0" smtClean="0"/>
        </a:p>
        <a:p>
          <a:pPr algn="ctr"/>
          <a:r>
            <a:rPr lang="en-US" dirty="0" smtClean="0"/>
            <a:t>Set sensors per alarm mode</a:t>
          </a:r>
        </a:p>
      </dgm:t>
    </dgm:pt>
    <dgm:pt modelId="{ED63DBC1-8ECB-4CBA-B103-4A36C463C060}" type="parTrans" cxnId="{B551F7B8-918E-445E-BA49-50D8FC408B2E}">
      <dgm:prSet/>
      <dgm:spPr/>
      <dgm:t>
        <a:bodyPr/>
        <a:lstStyle/>
        <a:p>
          <a:endParaRPr lang="en-US"/>
        </a:p>
      </dgm:t>
    </dgm:pt>
    <dgm:pt modelId="{3A357C41-6F74-460F-972F-D6ECE117096E}" type="sibTrans" cxnId="{B551F7B8-918E-445E-BA49-50D8FC408B2E}">
      <dgm:prSet/>
      <dgm:spPr/>
      <dgm:t>
        <a:bodyPr/>
        <a:lstStyle/>
        <a:p>
          <a:endParaRPr lang="en-US"/>
        </a:p>
      </dgm:t>
    </dgm:pt>
    <dgm:pt modelId="{25C0BB6F-9EFB-434C-A424-6490126C1CF9}">
      <dgm:prSet phldrT="[Text]"/>
      <dgm:spPr/>
      <dgm:t>
        <a:bodyPr/>
        <a:lstStyle/>
        <a:p>
          <a:pPr algn="ctr"/>
          <a:r>
            <a:rPr lang="en-US" dirty="0" smtClean="0"/>
            <a:t>void Activate Alarm(void)</a:t>
          </a:r>
        </a:p>
        <a:p>
          <a:pPr algn="ctr"/>
          <a:r>
            <a:rPr lang="en-US" u="sng" dirty="0" smtClean="0"/>
            <a:t>_________________________</a:t>
          </a:r>
        </a:p>
        <a:p>
          <a:pPr algn="ctr"/>
          <a:r>
            <a:rPr lang="en-US" u="none" dirty="0" smtClean="0"/>
            <a:t>Send sensor </a:t>
          </a:r>
          <a:r>
            <a:rPr lang="en-US" u="none" dirty="0" err="1" smtClean="0"/>
            <a:t>cmd</a:t>
          </a:r>
          <a:r>
            <a:rPr lang="en-US" u="none" dirty="0" smtClean="0"/>
            <a:t> to UART0</a:t>
          </a:r>
        </a:p>
        <a:p>
          <a:pPr algn="ctr"/>
          <a:r>
            <a:rPr lang="en-US" u="none" dirty="0" smtClean="0"/>
            <a:t>Sound buzzer (or not)</a:t>
          </a:r>
          <a:endParaRPr lang="en-US" u="sng" dirty="0"/>
        </a:p>
      </dgm:t>
    </dgm:pt>
    <dgm:pt modelId="{9E53A6D4-DDD1-4EC7-B728-2385A46C97B5}" type="parTrans" cxnId="{9367D27A-6A60-4C4B-9730-E298A86DE439}">
      <dgm:prSet/>
      <dgm:spPr/>
      <dgm:t>
        <a:bodyPr/>
        <a:lstStyle/>
        <a:p>
          <a:endParaRPr lang="en-US"/>
        </a:p>
      </dgm:t>
    </dgm:pt>
    <dgm:pt modelId="{F956A415-B818-42AA-9F21-79294997B2F0}" type="sibTrans" cxnId="{9367D27A-6A60-4C4B-9730-E298A86DE439}">
      <dgm:prSet/>
      <dgm:spPr/>
      <dgm:t>
        <a:bodyPr/>
        <a:lstStyle/>
        <a:p>
          <a:endParaRPr lang="en-US"/>
        </a:p>
      </dgm:t>
    </dgm:pt>
    <dgm:pt modelId="{57EA262B-8A63-46BA-B6A0-AFF7E238BB09}">
      <dgm:prSet phldrT="[Text]"/>
      <dgm:spPr/>
      <dgm:t>
        <a:bodyPr/>
        <a:lstStyle/>
        <a:p>
          <a:pPr algn="ctr"/>
          <a:r>
            <a:rPr lang="en-US" dirty="0" smtClean="0"/>
            <a:t>void UART1 Interrupt Handler() </a:t>
          </a:r>
          <a:r>
            <a:rPr lang="en-US" u="sng" dirty="0" smtClean="0"/>
            <a:t>_________________________</a:t>
          </a:r>
        </a:p>
        <a:p>
          <a:pPr algn="ctr"/>
          <a:r>
            <a:rPr lang="en-US" u="none" dirty="0" smtClean="0"/>
            <a:t>Change alarm mode from website</a:t>
          </a:r>
        </a:p>
        <a:p>
          <a:pPr algn="ctr"/>
          <a:endParaRPr lang="en-US" u="none" dirty="0"/>
        </a:p>
      </dgm:t>
    </dgm:pt>
    <dgm:pt modelId="{7C848367-7FBE-40D0-B381-823A5FF455A4}" type="parTrans" cxnId="{942BD49A-4BAF-4B5E-B46A-39B95A0C816A}">
      <dgm:prSet/>
      <dgm:spPr/>
      <dgm:t>
        <a:bodyPr/>
        <a:lstStyle/>
        <a:p>
          <a:endParaRPr lang="en-US"/>
        </a:p>
      </dgm:t>
    </dgm:pt>
    <dgm:pt modelId="{47792468-80D7-4531-91BA-D1E59A6D7B97}" type="sibTrans" cxnId="{942BD49A-4BAF-4B5E-B46A-39B95A0C816A}">
      <dgm:prSet/>
      <dgm:spPr/>
      <dgm:t>
        <a:bodyPr/>
        <a:lstStyle/>
        <a:p>
          <a:endParaRPr lang="en-US"/>
        </a:p>
      </dgm:t>
    </dgm:pt>
    <dgm:pt modelId="{B665EAD4-3444-44BB-83AA-76399B168121}" type="pres">
      <dgm:prSet presAssocID="{6680DB49-7BDF-435F-B10B-6BC20EAD92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DB90A-21FE-4AB0-B7ED-1A356A93C0DB}" type="pres">
      <dgm:prSet presAssocID="{B3F66675-C7E7-4CEE-9D7C-E6165DCC137A}" presName="centerShape" presStyleLbl="node0" presStyleIdx="0" presStyleCnt="1" custScaleX="205267" custScaleY="129863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8816B5EA-8AA9-42A3-8643-AFC0CEBE85DB}" type="pres">
      <dgm:prSet presAssocID="{ED63DBC1-8ECB-4CBA-B103-4A36C463C06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5A18A7E-9AAC-4BB5-B840-5AC5B1E587E1}" type="pres">
      <dgm:prSet presAssocID="{ED63DBC1-8ECB-4CBA-B103-4A36C463C06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6793E6-6C62-40FE-9582-FD3BA50D5208}" type="pres">
      <dgm:prSet presAssocID="{5FBB8FF8-4C83-471A-9AF8-1FCC5D7C2521}" presName="node" presStyleLbl="node1" presStyleIdx="0" presStyleCnt="4" custScaleX="162420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n-US"/>
        </a:p>
      </dgm:t>
    </dgm:pt>
    <dgm:pt modelId="{DD4045C0-6A9B-41B2-A194-337C7A0F532B}" type="pres">
      <dgm:prSet presAssocID="{6B3F71AB-C446-4C4B-A9B1-98EA7AA00CB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11DB3F9-8361-47E4-8DA9-3F8B19B94867}" type="pres">
      <dgm:prSet presAssocID="{6B3F71AB-C446-4C4B-A9B1-98EA7AA00CB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B336AB-11BE-4644-8909-C59D658B760E}" type="pres">
      <dgm:prSet presAssocID="{533CEB0F-4FDF-4087-80CA-3896054F13EE}" presName="node" presStyleLbl="node1" presStyleIdx="1" presStyleCnt="4" custScaleX="154919" custRadScaleRad="167968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n-US"/>
        </a:p>
      </dgm:t>
    </dgm:pt>
    <dgm:pt modelId="{AC1F97A3-505B-4557-A5DA-2B53CEA935A3}" type="pres">
      <dgm:prSet presAssocID="{9E53A6D4-DDD1-4EC7-B728-2385A46C97B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6892878-7BDA-41B0-93B2-BDCE7549EC4C}" type="pres">
      <dgm:prSet presAssocID="{9E53A6D4-DDD1-4EC7-B728-2385A46C97B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7F011F1-FED7-4965-B412-0BD10081CC96}" type="pres">
      <dgm:prSet presAssocID="{25C0BB6F-9EFB-434C-A424-6490126C1CF9}" presName="node" presStyleLbl="node1" presStyleIdx="2" presStyleCnt="4" custScaleX="162420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n-US"/>
        </a:p>
      </dgm:t>
    </dgm:pt>
    <dgm:pt modelId="{A136550D-8577-406E-B48D-F064C388F5D9}" type="pres">
      <dgm:prSet presAssocID="{7C848367-7FBE-40D0-B381-823A5FF455A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16CAF10-FBD8-4BA3-8A60-0E89385519B9}" type="pres">
      <dgm:prSet presAssocID="{7C848367-7FBE-40D0-B381-823A5FF455A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C7750C3-00B4-4785-843A-35245BBD69B1}" type="pres">
      <dgm:prSet presAssocID="{57EA262B-8A63-46BA-B6A0-AFF7E238BB09}" presName="node" presStyleLbl="node1" presStyleIdx="3" presStyleCnt="4" custScaleX="163212" custRadScaleRad="167968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n-US"/>
        </a:p>
      </dgm:t>
    </dgm:pt>
  </dgm:ptLst>
  <dgm:cxnLst>
    <dgm:cxn modelId="{49DB1068-D87D-4C62-9214-74D1220EA678}" type="presOf" srcId="{25C0BB6F-9EFB-434C-A424-6490126C1CF9}" destId="{27F011F1-FED7-4965-B412-0BD10081CC96}" srcOrd="0" destOrd="0" presId="urn:microsoft.com/office/officeart/2005/8/layout/radial5"/>
    <dgm:cxn modelId="{37199CBC-4EE2-4A69-96A7-DF98D216E7D3}" type="presOf" srcId="{9E53A6D4-DDD1-4EC7-B728-2385A46C97B5}" destId="{AC1F97A3-505B-4557-A5DA-2B53CEA935A3}" srcOrd="0" destOrd="0" presId="urn:microsoft.com/office/officeart/2005/8/layout/radial5"/>
    <dgm:cxn modelId="{A2BBECFE-BF89-4580-9E07-D8984EF1428B}" srcId="{B3F66675-C7E7-4CEE-9D7C-E6165DCC137A}" destId="{533CEB0F-4FDF-4087-80CA-3896054F13EE}" srcOrd="1" destOrd="0" parTransId="{6B3F71AB-C446-4C4B-A9B1-98EA7AA00CB7}" sibTransId="{A8BF339A-1DE3-4306-85FE-31CB2A41394E}"/>
    <dgm:cxn modelId="{942BD49A-4BAF-4B5E-B46A-39B95A0C816A}" srcId="{B3F66675-C7E7-4CEE-9D7C-E6165DCC137A}" destId="{57EA262B-8A63-46BA-B6A0-AFF7E238BB09}" srcOrd="3" destOrd="0" parTransId="{7C848367-7FBE-40D0-B381-823A5FF455A4}" sibTransId="{47792468-80D7-4531-91BA-D1E59A6D7B97}"/>
    <dgm:cxn modelId="{50EC926F-C56E-4EC0-BFA8-0FF852911D35}" type="presOf" srcId="{9E53A6D4-DDD1-4EC7-B728-2385A46C97B5}" destId="{26892878-7BDA-41B0-93B2-BDCE7549EC4C}" srcOrd="1" destOrd="0" presId="urn:microsoft.com/office/officeart/2005/8/layout/radial5"/>
    <dgm:cxn modelId="{4E221852-E3C4-4D8D-9E49-3E73FED99611}" type="presOf" srcId="{7C848367-7FBE-40D0-B381-823A5FF455A4}" destId="{316CAF10-FBD8-4BA3-8A60-0E89385519B9}" srcOrd="1" destOrd="0" presId="urn:microsoft.com/office/officeart/2005/8/layout/radial5"/>
    <dgm:cxn modelId="{EB2C7121-1351-4A55-9B34-A414CB40BCF9}" type="presOf" srcId="{B3F66675-C7E7-4CEE-9D7C-E6165DCC137A}" destId="{520DB90A-21FE-4AB0-B7ED-1A356A93C0DB}" srcOrd="0" destOrd="0" presId="urn:microsoft.com/office/officeart/2005/8/layout/radial5"/>
    <dgm:cxn modelId="{69151013-E834-4CCB-903D-042F4A8332A6}" type="presOf" srcId="{6680DB49-7BDF-435F-B10B-6BC20EAD9258}" destId="{B665EAD4-3444-44BB-83AA-76399B168121}" srcOrd="0" destOrd="0" presId="urn:microsoft.com/office/officeart/2005/8/layout/radial5"/>
    <dgm:cxn modelId="{6FBBEED5-DCBF-45F2-8A39-F10157A06BA4}" type="presOf" srcId="{ED63DBC1-8ECB-4CBA-B103-4A36C463C060}" destId="{8816B5EA-8AA9-42A3-8643-AFC0CEBE85DB}" srcOrd="0" destOrd="0" presId="urn:microsoft.com/office/officeart/2005/8/layout/radial5"/>
    <dgm:cxn modelId="{067A7F9D-E44D-48D4-AD39-B0FD5941CF92}" type="presOf" srcId="{6B3F71AB-C446-4C4B-A9B1-98EA7AA00CB7}" destId="{DD4045C0-6A9B-41B2-A194-337C7A0F532B}" srcOrd="0" destOrd="0" presId="urn:microsoft.com/office/officeart/2005/8/layout/radial5"/>
    <dgm:cxn modelId="{098A2E10-8E75-4452-B264-A3216EAD640D}" type="presOf" srcId="{ED63DBC1-8ECB-4CBA-B103-4A36C463C060}" destId="{D5A18A7E-9AAC-4BB5-B840-5AC5B1E587E1}" srcOrd="1" destOrd="0" presId="urn:microsoft.com/office/officeart/2005/8/layout/radial5"/>
    <dgm:cxn modelId="{73AF9828-468E-4921-961D-321E88C67E50}" type="presOf" srcId="{6B3F71AB-C446-4C4B-A9B1-98EA7AA00CB7}" destId="{B11DB3F9-8361-47E4-8DA9-3F8B19B94867}" srcOrd="1" destOrd="0" presId="urn:microsoft.com/office/officeart/2005/8/layout/radial5"/>
    <dgm:cxn modelId="{9367D27A-6A60-4C4B-9730-E298A86DE439}" srcId="{B3F66675-C7E7-4CEE-9D7C-E6165DCC137A}" destId="{25C0BB6F-9EFB-434C-A424-6490126C1CF9}" srcOrd="2" destOrd="0" parTransId="{9E53A6D4-DDD1-4EC7-B728-2385A46C97B5}" sibTransId="{F956A415-B818-42AA-9F21-79294997B2F0}"/>
    <dgm:cxn modelId="{4563095B-AA8C-4E54-872C-76D1DE8825E5}" type="presOf" srcId="{57EA262B-8A63-46BA-B6A0-AFF7E238BB09}" destId="{7C7750C3-00B4-4785-843A-35245BBD69B1}" srcOrd="0" destOrd="0" presId="urn:microsoft.com/office/officeart/2005/8/layout/radial5"/>
    <dgm:cxn modelId="{6F1C537A-F7E9-46FF-823D-DFA7C13C0888}" type="presOf" srcId="{533CEB0F-4FDF-4087-80CA-3896054F13EE}" destId="{63B336AB-11BE-4644-8909-C59D658B760E}" srcOrd="0" destOrd="0" presId="urn:microsoft.com/office/officeart/2005/8/layout/radial5"/>
    <dgm:cxn modelId="{03DCE986-53A6-4031-B261-7F2C542C2F46}" srcId="{6680DB49-7BDF-435F-B10B-6BC20EAD9258}" destId="{B3F66675-C7E7-4CEE-9D7C-E6165DCC137A}" srcOrd="0" destOrd="0" parTransId="{4B578AF3-C96B-494F-A7FA-5C3B7F6CBA36}" sibTransId="{55AE6D08-5DC9-47C6-9C58-2E5C6FE32CEA}"/>
    <dgm:cxn modelId="{23813FD7-4AD7-488E-BECC-C446F48E620B}" type="presOf" srcId="{5FBB8FF8-4C83-471A-9AF8-1FCC5D7C2521}" destId="{246793E6-6C62-40FE-9582-FD3BA50D5208}" srcOrd="0" destOrd="0" presId="urn:microsoft.com/office/officeart/2005/8/layout/radial5"/>
    <dgm:cxn modelId="{74208BC1-8BAB-434D-A76A-06B9E1DE2898}" type="presOf" srcId="{7C848367-7FBE-40D0-B381-823A5FF455A4}" destId="{A136550D-8577-406E-B48D-F064C388F5D9}" srcOrd="0" destOrd="0" presId="urn:microsoft.com/office/officeart/2005/8/layout/radial5"/>
    <dgm:cxn modelId="{B551F7B8-918E-445E-BA49-50D8FC408B2E}" srcId="{B3F66675-C7E7-4CEE-9D7C-E6165DCC137A}" destId="{5FBB8FF8-4C83-471A-9AF8-1FCC5D7C2521}" srcOrd="0" destOrd="0" parTransId="{ED63DBC1-8ECB-4CBA-B103-4A36C463C060}" sibTransId="{3A357C41-6F74-460F-972F-D6ECE117096E}"/>
    <dgm:cxn modelId="{9004DCD1-6CE7-4B47-958D-B616CB45C54E}" type="presParOf" srcId="{B665EAD4-3444-44BB-83AA-76399B168121}" destId="{520DB90A-21FE-4AB0-B7ED-1A356A93C0DB}" srcOrd="0" destOrd="0" presId="urn:microsoft.com/office/officeart/2005/8/layout/radial5"/>
    <dgm:cxn modelId="{C815592D-0270-4AA9-A2F7-43425703AC76}" type="presParOf" srcId="{B665EAD4-3444-44BB-83AA-76399B168121}" destId="{8816B5EA-8AA9-42A3-8643-AFC0CEBE85DB}" srcOrd="1" destOrd="0" presId="urn:microsoft.com/office/officeart/2005/8/layout/radial5"/>
    <dgm:cxn modelId="{B2484811-7928-45CA-916E-F8965BC74CAC}" type="presParOf" srcId="{8816B5EA-8AA9-42A3-8643-AFC0CEBE85DB}" destId="{D5A18A7E-9AAC-4BB5-B840-5AC5B1E587E1}" srcOrd="0" destOrd="0" presId="urn:microsoft.com/office/officeart/2005/8/layout/radial5"/>
    <dgm:cxn modelId="{DF52D3DB-606B-4B6D-993F-763BCC038A8B}" type="presParOf" srcId="{B665EAD4-3444-44BB-83AA-76399B168121}" destId="{246793E6-6C62-40FE-9582-FD3BA50D5208}" srcOrd="2" destOrd="0" presId="urn:microsoft.com/office/officeart/2005/8/layout/radial5"/>
    <dgm:cxn modelId="{A65B060F-EAAA-4F84-8C2F-AFB06712D74D}" type="presParOf" srcId="{B665EAD4-3444-44BB-83AA-76399B168121}" destId="{DD4045C0-6A9B-41B2-A194-337C7A0F532B}" srcOrd="3" destOrd="0" presId="urn:microsoft.com/office/officeart/2005/8/layout/radial5"/>
    <dgm:cxn modelId="{4C10E94A-650D-46D9-8404-FD3DBCF449A9}" type="presParOf" srcId="{DD4045C0-6A9B-41B2-A194-337C7A0F532B}" destId="{B11DB3F9-8361-47E4-8DA9-3F8B19B94867}" srcOrd="0" destOrd="0" presId="urn:microsoft.com/office/officeart/2005/8/layout/radial5"/>
    <dgm:cxn modelId="{9F0932E8-DD78-4540-BE37-D9757E2503DE}" type="presParOf" srcId="{B665EAD4-3444-44BB-83AA-76399B168121}" destId="{63B336AB-11BE-4644-8909-C59D658B760E}" srcOrd="4" destOrd="0" presId="urn:microsoft.com/office/officeart/2005/8/layout/radial5"/>
    <dgm:cxn modelId="{A45B2886-4EED-4C63-B865-127C5F836851}" type="presParOf" srcId="{B665EAD4-3444-44BB-83AA-76399B168121}" destId="{AC1F97A3-505B-4557-A5DA-2B53CEA935A3}" srcOrd="5" destOrd="0" presId="urn:microsoft.com/office/officeart/2005/8/layout/radial5"/>
    <dgm:cxn modelId="{16E628A1-4E9F-4339-9EEB-D49A7FB25802}" type="presParOf" srcId="{AC1F97A3-505B-4557-A5DA-2B53CEA935A3}" destId="{26892878-7BDA-41B0-93B2-BDCE7549EC4C}" srcOrd="0" destOrd="0" presId="urn:microsoft.com/office/officeart/2005/8/layout/radial5"/>
    <dgm:cxn modelId="{F5A1080B-0A3E-4B41-95B9-A336CDB03EB7}" type="presParOf" srcId="{B665EAD4-3444-44BB-83AA-76399B168121}" destId="{27F011F1-FED7-4965-B412-0BD10081CC96}" srcOrd="6" destOrd="0" presId="urn:microsoft.com/office/officeart/2005/8/layout/radial5"/>
    <dgm:cxn modelId="{18A79F54-76AC-408A-B331-D3F95C57AF1E}" type="presParOf" srcId="{B665EAD4-3444-44BB-83AA-76399B168121}" destId="{A136550D-8577-406E-B48D-F064C388F5D9}" srcOrd="7" destOrd="0" presId="urn:microsoft.com/office/officeart/2005/8/layout/radial5"/>
    <dgm:cxn modelId="{F0C8D01B-D0F2-4D44-A47C-7D6F326D1FB5}" type="presParOf" srcId="{A136550D-8577-406E-B48D-F064C388F5D9}" destId="{316CAF10-FBD8-4BA3-8A60-0E89385519B9}" srcOrd="0" destOrd="0" presId="urn:microsoft.com/office/officeart/2005/8/layout/radial5"/>
    <dgm:cxn modelId="{26D1CDA5-1282-49B9-84D3-6B9108ACAE3E}" type="presParOf" srcId="{B665EAD4-3444-44BB-83AA-76399B168121}" destId="{7C7750C3-00B4-4785-843A-35245BBD69B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0DB90A-21FE-4AB0-B7ED-1A356A93C0DB}">
      <dsp:nvSpPr>
        <dsp:cNvPr id="0" name=""/>
        <dsp:cNvSpPr/>
      </dsp:nvSpPr>
      <dsp:spPr>
        <a:xfrm>
          <a:off x="2979533" y="1722994"/>
          <a:ext cx="2329349" cy="1473672"/>
        </a:xfrm>
        <a:prstGeom prst="flowChart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u="none" kern="1200" dirty="0" smtClean="0"/>
            <a:t>int main(void)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u="sng" kern="1200" dirty="0" smtClean="0"/>
            <a:t>__________________________________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Initialize(UART0_BASE)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Initialize(UART1_BASE)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Initialize(UART2_BASE)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Handle Interrupts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Loop infinitely</a:t>
          </a:r>
        </a:p>
      </dsp:txBody>
      <dsp:txXfrm>
        <a:off x="2979533" y="1722994"/>
        <a:ext cx="2329349" cy="1473672"/>
      </dsp:txXfrm>
    </dsp:sp>
    <dsp:sp modelId="{8816B5EA-8AA9-42A3-8643-AFC0CEBE85DB}">
      <dsp:nvSpPr>
        <dsp:cNvPr id="0" name=""/>
        <dsp:cNvSpPr/>
      </dsp:nvSpPr>
      <dsp:spPr>
        <a:xfrm rot="16200000">
          <a:off x="4068249" y="1443673"/>
          <a:ext cx="151918" cy="280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6200000">
        <a:off x="4068249" y="1443673"/>
        <a:ext cx="151918" cy="280602"/>
      </dsp:txXfrm>
    </dsp:sp>
    <dsp:sp modelId="{246793E6-6C62-40FE-9582-FD3BA50D5208}">
      <dsp:nvSpPr>
        <dsp:cNvPr id="0" name=""/>
        <dsp:cNvSpPr/>
      </dsp:nvSpPr>
      <dsp:spPr>
        <a:xfrm>
          <a:off x="2992254" y="17868"/>
          <a:ext cx="2303907" cy="1418487"/>
        </a:xfrm>
        <a:prstGeom prst="flowChartPredefined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void UART0 Interrupt Handler(void)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/>
            <a:t>_________________________</a:t>
          </a: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Set sensors per alarm mode</a:t>
          </a:r>
        </a:p>
      </dsp:txBody>
      <dsp:txXfrm>
        <a:off x="2992254" y="17868"/>
        <a:ext cx="2303907" cy="1418487"/>
      </dsp:txXfrm>
    </dsp:sp>
    <dsp:sp modelId="{DD4045C0-6A9B-41B2-A194-337C7A0F532B}">
      <dsp:nvSpPr>
        <dsp:cNvPr id="0" name=""/>
        <dsp:cNvSpPr/>
      </dsp:nvSpPr>
      <dsp:spPr>
        <a:xfrm>
          <a:off x="5451220" y="2319529"/>
          <a:ext cx="342901" cy="280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451220" y="2319529"/>
        <a:ext cx="342901" cy="280602"/>
      </dsp:txXfrm>
    </dsp:sp>
    <dsp:sp modelId="{63B336AB-11BE-4644-8909-C59D658B760E}">
      <dsp:nvSpPr>
        <dsp:cNvPr id="0" name=""/>
        <dsp:cNvSpPr/>
      </dsp:nvSpPr>
      <dsp:spPr>
        <a:xfrm>
          <a:off x="5955867" y="1750587"/>
          <a:ext cx="2197507" cy="1418487"/>
        </a:xfrm>
        <a:prstGeom prst="flowChartPredefined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void UART2 Interrupt Handler(void)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/>
            <a:t>_________________________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Check password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Change alarm mode from LCD</a:t>
          </a:r>
          <a:endParaRPr lang="en-US" sz="1000" kern="1200" dirty="0"/>
        </a:p>
      </dsp:txBody>
      <dsp:txXfrm>
        <a:off x="5955867" y="1750587"/>
        <a:ext cx="2197507" cy="1418487"/>
      </dsp:txXfrm>
    </dsp:sp>
    <dsp:sp modelId="{AC1F97A3-505B-4557-A5DA-2B53CEA935A3}">
      <dsp:nvSpPr>
        <dsp:cNvPr id="0" name=""/>
        <dsp:cNvSpPr/>
      </dsp:nvSpPr>
      <dsp:spPr>
        <a:xfrm rot="5400000">
          <a:off x="4068249" y="3195385"/>
          <a:ext cx="151918" cy="280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5400000">
        <a:off x="4068249" y="3195385"/>
        <a:ext cx="151918" cy="280602"/>
      </dsp:txXfrm>
    </dsp:sp>
    <dsp:sp modelId="{27F011F1-FED7-4965-B412-0BD10081CC96}">
      <dsp:nvSpPr>
        <dsp:cNvPr id="0" name=""/>
        <dsp:cNvSpPr/>
      </dsp:nvSpPr>
      <dsp:spPr>
        <a:xfrm>
          <a:off x="2992254" y="3483305"/>
          <a:ext cx="2303907" cy="1418487"/>
        </a:xfrm>
        <a:prstGeom prst="flowChartPredefined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void Activate Alarm(void)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/>
            <a:t>_________________________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dirty="0" smtClean="0"/>
            <a:t>Send sensor </a:t>
          </a:r>
          <a:r>
            <a:rPr lang="en-US" sz="1000" u="none" kern="1200" dirty="0" err="1" smtClean="0"/>
            <a:t>cmd</a:t>
          </a:r>
          <a:r>
            <a:rPr lang="en-US" sz="1000" u="none" kern="1200" dirty="0" smtClean="0"/>
            <a:t> to UART0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dirty="0" smtClean="0"/>
            <a:t>Sound buzzer (or not)</a:t>
          </a:r>
          <a:endParaRPr lang="en-US" sz="1000" u="sng" kern="1200" dirty="0"/>
        </a:p>
      </dsp:txBody>
      <dsp:txXfrm>
        <a:off x="2992254" y="3483305"/>
        <a:ext cx="2303907" cy="1418487"/>
      </dsp:txXfrm>
    </dsp:sp>
    <dsp:sp modelId="{A136550D-8577-406E-B48D-F064C388F5D9}">
      <dsp:nvSpPr>
        <dsp:cNvPr id="0" name=""/>
        <dsp:cNvSpPr/>
      </dsp:nvSpPr>
      <dsp:spPr>
        <a:xfrm rot="10800000">
          <a:off x="2538408" y="2319529"/>
          <a:ext cx="311728" cy="280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538408" y="2319529"/>
        <a:ext cx="311728" cy="280602"/>
      </dsp:txXfrm>
    </dsp:sp>
    <dsp:sp modelId="{7C7750C3-00B4-4785-843A-35245BBD69B1}">
      <dsp:nvSpPr>
        <dsp:cNvPr id="0" name=""/>
        <dsp:cNvSpPr/>
      </dsp:nvSpPr>
      <dsp:spPr>
        <a:xfrm>
          <a:off x="76225" y="1750587"/>
          <a:ext cx="2315142" cy="1418487"/>
        </a:xfrm>
        <a:prstGeom prst="flowChartPredefined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void UART1 Interrupt Handler() </a:t>
          </a:r>
          <a:r>
            <a:rPr lang="en-US" sz="1000" u="sng" kern="1200" dirty="0" smtClean="0"/>
            <a:t>_________________________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dirty="0" smtClean="0"/>
            <a:t>Change alarm mode from website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u="none" kern="1200" dirty="0"/>
        </a:p>
      </dsp:txBody>
      <dsp:txXfrm>
        <a:off x="76225" y="1750587"/>
        <a:ext cx="2315142" cy="141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1EE2-042D-482C-AEB8-5CEA6F7D3BB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4135-45EB-401E-B486-12ACD93CA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135-45EB-401E-B486-12ACD93CAF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5478F7-21FD-43E9-895E-EC7110DA2404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uminarymicro.com/products/products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ECO-SEC Home Security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Group 10</a:t>
            </a:r>
          </a:p>
          <a:p>
            <a:r>
              <a:rPr lang="en-US" dirty="0" smtClean="0"/>
              <a:t>Nathan Schroeder</a:t>
            </a:r>
          </a:p>
          <a:p>
            <a:r>
              <a:rPr lang="en-US" dirty="0" smtClean="0"/>
              <a:t>David Gardner</a:t>
            </a:r>
          </a:p>
          <a:p>
            <a:r>
              <a:rPr lang="en-US" dirty="0" smtClean="0"/>
              <a:t>Brian Kelly</a:t>
            </a:r>
          </a:p>
          <a:p>
            <a:r>
              <a:rPr lang="en-US" dirty="0" smtClean="0"/>
              <a:t>Diana Escobar-</a:t>
            </a:r>
            <a:r>
              <a:rPr lang="en-US" smtClean="0"/>
              <a:t>Pazo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 Class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Subsystem Overview</a:t>
            </a:r>
            <a:endParaRPr lang="en-US" dirty="0"/>
          </a:p>
        </p:txBody>
      </p:sp>
      <p:pic>
        <p:nvPicPr>
          <p:cNvPr id="6" name="Picture 2" descr="G:\UCF\Senior Design\CDR\BlockDiagram.jpg"/>
          <p:cNvPicPr>
            <a:picLocks noChangeAspect="1" noChangeArrowheads="1"/>
          </p:cNvPicPr>
          <p:nvPr/>
        </p:nvPicPr>
        <p:blipFill>
          <a:blip r:embed="rId2" cstate="print"/>
          <a:srcRect l="22560" t="2304" r="59040" b="40704"/>
          <a:stretch>
            <a:fillRect/>
          </a:stretch>
        </p:blipFill>
        <p:spPr bwMode="auto">
          <a:xfrm>
            <a:off x="5867400" y="1295400"/>
            <a:ext cx="2628900" cy="5089208"/>
          </a:xfrm>
          <a:prstGeom prst="rect">
            <a:avLst/>
          </a:prstGeom>
          <a:noFill/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an AC to DC converter for the AC power source.</a:t>
            </a:r>
          </a:p>
          <a:p>
            <a:r>
              <a:rPr lang="en-US" dirty="0" smtClean="0"/>
              <a:t>The switch will select one power source to use.</a:t>
            </a:r>
          </a:p>
          <a:p>
            <a:r>
              <a:rPr lang="en-US" dirty="0" smtClean="0"/>
              <a:t>The charge controller will efficiently charge the battery. </a:t>
            </a:r>
          </a:p>
          <a:p>
            <a:r>
              <a:rPr lang="en-US" dirty="0" smtClean="0"/>
              <a:t>The DC/DC converters will provide the correct voltage for all subsystems.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Ion batteries are a good choice.</a:t>
            </a:r>
          </a:p>
          <a:p>
            <a:pPr lvl="1"/>
            <a:r>
              <a:rPr lang="en-US" dirty="0" smtClean="0"/>
              <a:t>High power density and low self discharge</a:t>
            </a:r>
          </a:p>
          <a:p>
            <a:pPr lvl="1"/>
            <a:r>
              <a:rPr lang="en-US" dirty="0" smtClean="0"/>
              <a:t>No memory effect</a:t>
            </a:r>
          </a:p>
          <a:p>
            <a:pPr lvl="1"/>
            <a:r>
              <a:rPr lang="en-US" dirty="0" smtClean="0"/>
              <a:t>Need a protection circuit</a:t>
            </a:r>
          </a:p>
          <a:p>
            <a:r>
              <a:rPr lang="en-US" dirty="0" smtClean="0"/>
              <a:t>Eco-Sec Average Power </a:t>
            </a:r>
            <a:r>
              <a:rPr lang="en-US" smtClean="0"/>
              <a:t>= 1.42W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Selection: Battery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810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95400"/>
                <a:gridCol w="13716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Batteryspace.com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31.08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Onlybatteries.com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48.84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Onlybatteries.com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73.26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Batteryspace.com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57.7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$103.00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battery can only accept 1A of charge current.</a:t>
            </a:r>
          </a:p>
          <a:p>
            <a:r>
              <a:rPr lang="en-US" dirty="0" smtClean="0"/>
              <a:t>Maximum power point tracking will not be used.</a:t>
            </a:r>
          </a:p>
          <a:p>
            <a:r>
              <a:rPr lang="en-US" dirty="0" smtClean="0"/>
              <a:t>A 30W to 40W panel balances cost and power.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Selection: Solar Panel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343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81200"/>
                <a:gridCol w="17526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UPG-30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23.13” x 11.38”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30W at 18V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$94.00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UPG-40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25.59” x 21.06”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40W at 17.2V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$128.00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SW-S30P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21.38” x 20.04”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30W at 17.4V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solar unless the battery is low.</a:t>
            </a:r>
          </a:p>
          <a:p>
            <a:r>
              <a:rPr lang="en-US" dirty="0" smtClean="0"/>
              <a:t>A Schmitt trigger can check the battery voltage.</a:t>
            </a:r>
          </a:p>
          <a:p>
            <a:pPr lvl="1"/>
            <a:r>
              <a:rPr lang="en-US" dirty="0" smtClean="0"/>
              <a:t>Battery voltage varies between 9 and 12.8V.</a:t>
            </a:r>
          </a:p>
          <a:p>
            <a:pPr lvl="1"/>
            <a:r>
              <a:rPr lang="en-US" dirty="0" smtClean="0"/>
              <a:t>Below 10V: Switch to AC power source.</a:t>
            </a:r>
          </a:p>
          <a:p>
            <a:pPr lvl="1"/>
            <a:r>
              <a:rPr lang="en-US" dirty="0" smtClean="0"/>
              <a:t>Above 12V: Switch to solar panel. </a:t>
            </a:r>
          </a:p>
          <a:p>
            <a:r>
              <a:rPr lang="en-US" dirty="0" smtClean="0"/>
              <a:t>The LTC4412 allows logical switching between power sources.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Logic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Schematic</a:t>
            </a:r>
            <a:endParaRPr lang="en-US" dirty="0"/>
          </a:p>
        </p:txBody>
      </p:sp>
      <p:pic>
        <p:nvPicPr>
          <p:cNvPr id="1026" name="Picture 2" descr="G:\UCF\Senior Design\CDR\Switch2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219200"/>
            <a:ext cx="8435340" cy="44428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5400000">
            <a:off x="1524000" y="2057400"/>
            <a:ext cx="15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81940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667000" y="32766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3733800"/>
            <a:ext cx="220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5067300" y="34671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34000" y="3200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724400" y="22098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2286000" y="1219200"/>
            <a:ext cx="3429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209800" y="1295400"/>
            <a:ext cx="15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001000" y="50292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UCF\Senior Design\CDR\Switch2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219200"/>
            <a:ext cx="8435340" cy="444285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Schematic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876800" y="2362200"/>
            <a:ext cx="167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410200" y="3200400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762500" y="38481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4495800"/>
            <a:ext cx="15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219700" y="4838700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62600" y="5181600"/>
            <a:ext cx="2667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6400800" y="3352800"/>
            <a:ext cx="3657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15000" y="1524000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81534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81534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077200" y="5029200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UCF\Senior Design\CDR\Switch2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219200"/>
            <a:ext cx="8435340" cy="444285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Schematic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5029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095500" y="491490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52400" y="4191000"/>
            <a:ext cx="2667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-571500" y="491490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52400" y="5638800"/>
            <a:ext cx="2667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UCF\Senior Design\CDR\pic.pn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371600"/>
            <a:ext cx="5170991" cy="41450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486400" y="1143000"/>
            <a:ext cx="3429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R1 and R2 set a voltage limit of 12.8V.</a:t>
            </a:r>
          </a:p>
          <a:p>
            <a:r>
              <a:rPr lang="en-US" dirty="0" smtClean="0"/>
              <a:t>IBAT outputs a current proportional to the charging current.</a:t>
            </a:r>
          </a:p>
          <a:p>
            <a:r>
              <a:rPr lang="en-US" dirty="0" smtClean="0"/>
              <a:t>R5 sets the current limit to </a:t>
            </a:r>
            <a:r>
              <a:rPr lang="en-US" dirty="0"/>
              <a:t>1</a:t>
            </a:r>
            <a:r>
              <a:rPr lang="en-US" dirty="0" smtClean="0"/>
              <a:t>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Regulators</a:t>
            </a:r>
            <a:endParaRPr lang="en-US" dirty="0"/>
          </a:p>
        </p:txBody>
      </p:sp>
      <p:pic>
        <p:nvPicPr>
          <p:cNvPr id="2050" name="Picture 2" descr="G:\UCF\Senior Design\CDR\Regulator3.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275" r="7536" b="27826"/>
          <a:stretch>
            <a:fillRect/>
          </a:stretch>
        </p:blipFill>
        <p:spPr bwMode="auto">
          <a:xfrm>
            <a:off x="533400" y="1371600"/>
            <a:ext cx="5104651" cy="2170287"/>
          </a:xfrm>
          <a:prstGeom prst="rect">
            <a:avLst/>
          </a:prstGeom>
          <a:noFill/>
        </p:spPr>
      </p:pic>
      <p:pic>
        <p:nvPicPr>
          <p:cNvPr id="2051" name="Picture 3" descr="G:\UCF\Senior Design\CDR\Regulator5.jpg"/>
          <p:cNvPicPr>
            <a:picLocks noChangeAspect="1" noChangeArrowheads="1"/>
          </p:cNvPicPr>
          <p:nvPr/>
        </p:nvPicPr>
        <p:blipFill>
          <a:blip r:embed="rId3" cstate="print"/>
          <a:srcRect l="1159" t="9275" r="7536" b="27826"/>
          <a:stretch>
            <a:fillRect/>
          </a:stretch>
        </p:blipFill>
        <p:spPr bwMode="auto">
          <a:xfrm>
            <a:off x="609600" y="3733800"/>
            <a:ext cx="5040666" cy="2170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3.3V switching regulator for microcontroller.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5V switching regulator for touch screen.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system to protect a user’s home from unwanted intrusions and burglaries</a:t>
            </a:r>
          </a:p>
          <a:p>
            <a:r>
              <a:rPr lang="en-US" dirty="0" smtClean="0"/>
              <a:t>Create a system that contains similar functions to professional systems but at a reduced price</a:t>
            </a:r>
          </a:p>
          <a:p>
            <a:r>
              <a:rPr lang="en-US" dirty="0" smtClean="0"/>
              <a:t>Create a system that does not require additional monthly fees to a security firm</a:t>
            </a:r>
          </a:p>
          <a:p>
            <a:r>
              <a:rPr lang="en-US" dirty="0" smtClean="0"/>
              <a:t>Create a system that is “green” and is as environmentally friendly as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Buck/Boost Regulator</a:t>
            </a:r>
            <a:endParaRPr lang="en-US" dirty="0"/>
          </a:p>
        </p:txBody>
      </p:sp>
      <p:pic>
        <p:nvPicPr>
          <p:cNvPr id="1026" name="Picture 2" descr="G:\UCF\Senior Design\CDR\BuckBoostSch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6400" y="1219200"/>
            <a:ext cx="6032788" cy="1877490"/>
          </a:xfrm>
          <a:prstGeom prst="rect">
            <a:avLst/>
          </a:prstGeom>
          <a:noFill/>
        </p:spPr>
      </p:pic>
      <p:pic>
        <p:nvPicPr>
          <p:cNvPr id="4" name="Picture 2" descr="C:\Fraps\Screenshots\Dwm 2011-05-30 13-51-04-8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3810000" cy="2514599"/>
          </a:xfrm>
          <a:prstGeom prst="rect">
            <a:avLst/>
          </a:prstGeom>
          <a:noFill/>
        </p:spPr>
      </p:pic>
      <p:pic>
        <p:nvPicPr>
          <p:cNvPr id="1027" name="Picture 3" descr="C:\Fraps\Screenshots\Dwm 2011-05-30 13-59-30-01.bm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3822000" cy="248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switching regulators and charge controller are high frequency circuits.</a:t>
            </a:r>
          </a:p>
          <a:p>
            <a:r>
              <a:rPr lang="en-US" dirty="0" smtClean="0"/>
              <a:t>Because of this, there can be a great deal of impedance between the ground points.</a:t>
            </a:r>
          </a:p>
          <a:p>
            <a:r>
              <a:rPr lang="en-US" dirty="0" smtClean="0"/>
              <a:t>The voltage drops can negatively affect circuit operation.</a:t>
            </a:r>
          </a:p>
          <a:p>
            <a:r>
              <a:rPr lang="en-US" dirty="0" smtClean="0"/>
              <a:t>A ground plane corrects this issue by providing wide and short traces to ground.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23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76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GSM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Web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erver</a:t>
                      </a:r>
                      <a:endParaRPr lang="en-US" dirty="0"/>
                    </a:p>
                  </a:txBody>
                  <a:tcPr/>
                </a:tc>
              </a:tr>
              <a:tr h="22310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Access to the system anywhere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Able to communicate easily with mobile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Provides</a:t>
                      </a:r>
                      <a:r>
                        <a:rPr lang="en-US" baseline="0" dirty="0" smtClean="0"/>
                        <a:t> the functionality of an web site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Requires no additional monthly fees</a:t>
                      </a:r>
                      <a:endParaRPr lang="en-US" dirty="0"/>
                    </a:p>
                  </a:txBody>
                  <a:tcPr/>
                </a:tc>
              </a:tr>
              <a:tr h="1526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Requires a monthly</a:t>
                      </a:r>
                      <a:r>
                        <a:rPr lang="en-US" baseline="0" dirty="0" smtClean="0"/>
                        <a:t> contract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Provides limited functionality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Requires internet access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Can only send emails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vs. Embedded Web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Player SP1K </a:t>
            </a:r>
            <a:endParaRPr lang="en-US" dirty="0"/>
          </a:p>
        </p:txBody>
      </p:sp>
      <p:pic>
        <p:nvPicPr>
          <p:cNvPr id="14" name="Content Placeholder 13" descr="SitePlayerBoar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3461"/>
            <a:ext cx="4040188" cy="2684090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48K of flash storage for web pages</a:t>
            </a:r>
          </a:p>
          <a:p>
            <a:r>
              <a:rPr lang="en-US" dirty="0" smtClean="0"/>
              <a:t>RS-232 port for communication</a:t>
            </a:r>
          </a:p>
          <a:p>
            <a:r>
              <a:rPr lang="en-US" dirty="0" smtClean="0"/>
              <a:t>Can pass data from website to the processor</a:t>
            </a:r>
          </a:p>
          <a:p>
            <a:r>
              <a:rPr lang="en-US" dirty="0" smtClean="0"/>
              <a:t>Dynamic or static IP addressing</a:t>
            </a:r>
          </a:p>
          <a:p>
            <a:r>
              <a:rPr lang="en-US" dirty="0" smtClean="0"/>
              <a:t>768 bytes of </a:t>
            </a:r>
            <a:r>
              <a:rPr lang="en-US" dirty="0" err="1" smtClean="0"/>
              <a:t>SiteObjects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site created using standard HTML code</a:t>
            </a:r>
          </a:p>
          <a:p>
            <a:r>
              <a:rPr lang="en-US" dirty="0" smtClean="0"/>
              <a:t>Data is stored using </a:t>
            </a:r>
            <a:r>
              <a:rPr lang="en-US" dirty="0" err="1" smtClean="0"/>
              <a:t>SiteObjects</a:t>
            </a:r>
            <a:endParaRPr lang="en-US" dirty="0" smtClean="0"/>
          </a:p>
          <a:p>
            <a:r>
              <a:rPr lang="en-US" dirty="0" smtClean="0"/>
              <a:t>The value of a </a:t>
            </a:r>
            <a:r>
              <a:rPr lang="en-US" dirty="0" err="1" smtClean="0"/>
              <a:t>SiteObject</a:t>
            </a:r>
            <a:r>
              <a:rPr lang="en-US" dirty="0" smtClean="0"/>
              <a:t> can be used as part of a reference to a link or image</a:t>
            </a:r>
          </a:p>
          <a:p>
            <a:r>
              <a:rPr lang="en-US" dirty="0" smtClean="0"/>
              <a:t>Special commands used to send data from web site to attached microprocessor</a:t>
            </a:r>
          </a:p>
          <a:p>
            <a:r>
              <a:rPr lang="en-US" dirty="0" smtClean="0"/>
              <a:t>Microprocessor can send commands to the web server for updates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the Web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Flow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Login page requires password to access main page</a:t>
            </a:r>
          </a:p>
          <a:p>
            <a:r>
              <a:rPr lang="en-US" dirty="0" smtClean="0"/>
              <a:t>Main page displays system status, security video feed, and allows user to change system mode</a:t>
            </a:r>
          </a:p>
          <a:p>
            <a:r>
              <a:rPr lang="en-US" dirty="0" smtClean="0"/>
              <a:t>Complexity limited by amount of memory</a:t>
            </a:r>
            <a:endParaRPr lang="en-US" dirty="0"/>
          </a:p>
        </p:txBody>
      </p:sp>
      <p:pic>
        <p:nvPicPr>
          <p:cNvPr id="10" name="Content Placeholder 4" descr="WebsiteFlo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6606" y="2460625"/>
            <a:ext cx="3381375" cy="269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SLCD43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Important part of display</a:t>
            </a:r>
          </a:p>
          <a:p>
            <a:r>
              <a:rPr lang="en-US" dirty="0" smtClean="0"/>
              <a:t>Determines what is displayed on the screen and how it reacts</a:t>
            </a:r>
          </a:p>
          <a:p>
            <a:r>
              <a:rPr lang="en-US" dirty="0" smtClean="0"/>
              <a:t>Communicates to microprocessor via a RS-232 port</a:t>
            </a:r>
          </a:p>
          <a:p>
            <a:r>
              <a:rPr lang="en-US" dirty="0" smtClean="0"/>
              <a:t>Stores all images used to create the interface</a:t>
            </a:r>
          </a:p>
          <a:p>
            <a:endParaRPr lang="en-US" dirty="0"/>
          </a:p>
        </p:txBody>
      </p:sp>
      <p:pic>
        <p:nvPicPr>
          <p:cNvPr id="8" name="Content Placeholder 7" descr="slcd43boar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24047"/>
            <a:ext cx="4041775" cy="2768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through a series of macros</a:t>
            </a:r>
          </a:p>
          <a:p>
            <a:r>
              <a:rPr lang="en-US" dirty="0" smtClean="0"/>
              <a:t>When user presses a button it will call a macro that will adjust the screen accordingly</a:t>
            </a:r>
          </a:p>
          <a:p>
            <a:r>
              <a:rPr lang="en-US" dirty="0" smtClean="0"/>
              <a:t>Macros also used to pass data to the microprocessor about the user’s choices</a:t>
            </a:r>
          </a:p>
          <a:p>
            <a:r>
              <a:rPr lang="en-US" dirty="0" smtClean="0"/>
              <a:t>Most important macro is the start up macro</a:t>
            </a:r>
          </a:p>
          <a:p>
            <a:r>
              <a:rPr lang="en-US" dirty="0" smtClean="0"/>
              <a:t>The start up macro is used to initially configure subsystem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the Touch Screen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CDF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4615" y="1481138"/>
            <a:ext cx="273476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ECO-SEC Touch Screen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a live feed of the user’s home</a:t>
            </a:r>
          </a:p>
          <a:p>
            <a:r>
              <a:rPr lang="en-US" dirty="0" smtClean="0"/>
              <a:t>Required network IP camera</a:t>
            </a:r>
          </a:p>
          <a:p>
            <a:r>
              <a:rPr lang="en-US" dirty="0" smtClean="0"/>
              <a:t>Uses AXIS M1011</a:t>
            </a:r>
          </a:p>
          <a:p>
            <a:r>
              <a:rPr lang="en-US" dirty="0" smtClean="0"/>
              <a:t>640 x 480 resolution</a:t>
            </a:r>
          </a:p>
          <a:p>
            <a:r>
              <a:rPr lang="en-US" dirty="0" smtClean="0"/>
              <a:t>Wired model</a:t>
            </a:r>
          </a:p>
          <a:p>
            <a:r>
              <a:rPr lang="en-US" dirty="0" smtClean="0"/>
              <a:t>Fixed position camera</a:t>
            </a:r>
          </a:p>
          <a:p>
            <a:r>
              <a:rPr lang="en-US" dirty="0" smtClean="0"/>
              <a:t>MPEG-4 video format</a:t>
            </a:r>
          </a:p>
          <a:p>
            <a:r>
              <a:rPr lang="en-US" dirty="0" smtClean="0"/>
              <a:t>30 FPS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Camera Subsystem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Detect if a window or door is opened</a:t>
            </a:r>
          </a:p>
          <a:p>
            <a:r>
              <a:rPr lang="en-US" dirty="0" smtClean="0"/>
              <a:t>Detect when a window brakes</a:t>
            </a:r>
          </a:p>
          <a:p>
            <a:r>
              <a:rPr lang="en-US" dirty="0" smtClean="0"/>
              <a:t>Detect motion of intruders</a:t>
            </a:r>
          </a:p>
          <a:p>
            <a:r>
              <a:rPr lang="en-US" dirty="0" smtClean="0"/>
              <a:t>Inform resident about intrusions via e-mail</a:t>
            </a:r>
          </a:p>
          <a:p>
            <a:r>
              <a:rPr lang="en-US" dirty="0" smtClean="0"/>
              <a:t>Construct at lowest cost possible</a:t>
            </a:r>
          </a:p>
          <a:p>
            <a:r>
              <a:rPr lang="en-US" dirty="0" smtClean="0"/>
              <a:t>Power by solar panel backed up battery</a:t>
            </a:r>
          </a:p>
          <a:p>
            <a:r>
              <a:rPr lang="en-US" dirty="0" smtClean="0"/>
              <a:t>Use a camera to provide a live security feed</a:t>
            </a:r>
          </a:p>
          <a:p>
            <a:r>
              <a:rPr lang="en-US" dirty="0" smtClean="0"/>
              <a:t>Control the system through a LCD touch screen or website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Sensors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sensor</a:t>
            </a:r>
          </a:p>
          <a:p>
            <a:pPr lvl="1" eaLnBrk="1" hangingPunct="1"/>
            <a:r>
              <a:rPr lang="en-US" smtClean="0"/>
              <a:t>Highly integrated, digital and low power sensor from Panasonic.</a:t>
            </a:r>
          </a:p>
          <a:p>
            <a:pPr eaLnBrk="1" hangingPunct="1"/>
            <a:r>
              <a:rPr lang="en-US" smtClean="0"/>
              <a:t>Glass break sensor</a:t>
            </a:r>
          </a:p>
          <a:p>
            <a:pPr lvl="1" eaLnBrk="1" hangingPunct="1"/>
            <a:r>
              <a:rPr lang="en-US" smtClean="0"/>
              <a:t>Based on the Texas Instruments sound break detector</a:t>
            </a:r>
          </a:p>
          <a:p>
            <a:pPr eaLnBrk="1" hangingPunct="1"/>
            <a:r>
              <a:rPr lang="en-US" smtClean="0"/>
              <a:t>Window/door sensor</a:t>
            </a:r>
          </a:p>
          <a:p>
            <a:pPr lvl="1" eaLnBrk="1" hangingPunct="1"/>
            <a:r>
              <a:rPr lang="en-US" smtClean="0"/>
              <a:t>Proof-of-concept sensor that will use a fiber optic waveguide to carry an infrared pulse instead of conventional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700" dirty="0" smtClean="0">
                <a:effectLst/>
              </a:rPr>
              <a:t>Motion Sensor	</a:t>
            </a:r>
            <a:br>
              <a:rPr lang="en-US" sz="3700" dirty="0" smtClean="0">
                <a:effectLst/>
              </a:rPr>
            </a:br>
            <a:endParaRPr lang="en-US" sz="3700" dirty="0" smtClean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Coverage area is of 110° in the x axis with a range of approximately 10m or 32ft. </a:t>
            </a:r>
          </a:p>
          <a:p>
            <a:r>
              <a:rPr lang="en-US" dirty="0" smtClean="0"/>
              <a:t>Low power consumption The detector consumes 165 </a:t>
            </a:r>
            <a:r>
              <a:rPr lang="en-US" dirty="0" err="1" smtClean="0"/>
              <a:t>mAh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Overall system should last about 2 years.</a:t>
            </a:r>
          </a:p>
          <a:p>
            <a:r>
              <a:rPr lang="en-US" dirty="0" smtClean="0"/>
              <a:t>Recommended - 2 AA lithium @ 3000mAh.</a:t>
            </a:r>
          </a:p>
          <a:p>
            <a:endParaRPr lang="en-US" dirty="0"/>
          </a:p>
        </p:txBody>
      </p:sp>
      <p:pic>
        <p:nvPicPr>
          <p:cNvPr id="12" name="Content Placeholder 11" descr="motion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823593"/>
            <a:ext cx="4041775" cy="196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8288"/>
            <a:ext cx="8474075" cy="1158875"/>
          </a:xfrm>
        </p:spPr>
      </p:pic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1138"/>
            <a:ext cx="4953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Detect sound of glass breaking in room of approximately 300m</a:t>
            </a:r>
            <a:r>
              <a:rPr lang="en-US" sz="2300" baseline="30000" dirty="0" smtClean="0"/>
              <a:t>2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Based on the </a:t>
            </a:r>
            <a:r>
              <a:rPr lang="en-US" sz="2300" dirty="0" err="1" smtClean="0"/>
              <a:t>olimex</a:t>
            </a:r>
            <a:r>
              <a:rPr lang="en-US" sz="2300" dirty="0" smtClean="0"/>
              <a:t> development module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Low current consumption, uses two AA batteries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Using lithium ion batteries can achieve approximately 1 year and 88 days of life.</a:t>
            </a:r>
          </a:p>
        </p:txBody>
      </p:sp>
      <p:pic>
        <p:nvPicPr>
          <p:cNvPr id="50180" name="Picture 4" descr="olym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0289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Break Schematic</a:t>
            </a:r>
            <a:endParaRPr lang="en-US" dirty="0"/>
          </a:p>
        </p:txBody>
      </p:sp>
      <p:pic>
        <p:nvPicPr>
          <p:cNvPr id="6" name="Content Placeholder 5" descr="sou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172"/>
            <a:ext cx="8229600" cy="3373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 Window/Door Sensor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Total Internal Reflection</a:t>
            </a:r>
          </a:p>
          <a:p>
            <a:r>
              <a:rPr lang="en-US" dirty="0" smtClean="0"/>
              <a:t>Occurs when light travels from a medium of higher to lower reflective index and at an angle higher than the critical angle</a:t>
            </a:r>
          </a:p>
          <a:p>
            <a:r>
              <a:rPr lang="en-US" dirty="0" smtClean="0"/>
              <a:t>Greater distance between detectors &gt;1” vs. ¾”</a:t>
            </a:r>
          </a:p>
          <a:p>
            <a:r>
              <a:rPr lang="en-US" dirty="0" smtClean="0"/>
              <a:t>Lower power consumption</a:t>
            </a:r>
          </a:p>
          <a:p>
            <a:r>
              <a:rPr lang="en-US" dirty="0" smtClean="0"/>
              <a:t>Will use near IR light at 940nm</a:t>
            </a:r>
          </a:p>
          <a:p>
            <a:endParaRPr lang="en-US" dirty="0"/>
          </a:p>
        </p:txBody>
      </p:sp>
      <p:pic>
        <p:nvPicPr>
          <p:cNvPr id="14" name="Content Placeholder 13" descr="TIR_in_PMMA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35185" t="2" r="31482"/>
          <a:stretch>
            <a:fillRect/>
          </a:stretch>
        </p:blipFill>
        <p:spPr bwMode="auto">
          <a:xfrm>
            <a:off x="1886341" y="1444625"/>
            <a:ext cx="1181905" cy="472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 Schematic</a:t>
            </a:r>
            <a:endParaRPr lang="en-US" dirty="0"/>
          </a:p>
        </p:txBody>
      </p:sp>
      <p:pic>
        <p:nvPicPr>
          <p:cNvPr id="6" name="Content Placeholder 5" descr="tir_sens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7025"/>
            <a:ext cx="8229600" cy="367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smtClean="0">
                <a:effectLst/>
              </a:rPr>
              <a:t>Features common to all sensors	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All sensors to use an XBee ZB wireless communication module. </a:t>
            </a:r>
          </a:p>
          <a:p>
            <a:r>
              <a:rPr lang="en-US" sz="2300" dirty="0" smtClean="0"/>
              <a:t>LED to report an error with sensor. </a:t>
            </a:r>
          </a:p>
          <a:p>
            <a:r>
              <a:rPr lang="en-US" sz="2300" dirty="0" smtClean="0"/>
              <a:t>Connect to a MSP430 </a:t>
            </a:r>
            <a:r>
              <a:rPr lang="en-US" sz="2300" dirty="0" err="1" smtClean="0"/>
              <a:t>Launchpad</a:t>
            </a:r>
            <a:r>
              <a:rPr lang="en-US" sz="2300" dirty="0" smtClean="0"/>
              <a:t> via Spy-By-Wire for programming.</a:t>
            </a:r>
          </a:p>
          <a:p>
            <a:r>
              <a:rPr lang="en-US" sz="2300" dirty="0" smtClean="0"/>
              <a:t>Uses MSP430 microprocessor to process sensor signal and pass data to XBee module</a:t>
            </a:r>
          </a:p>
          <a:p>
            <a:pPr>
              <a:buFont typeface="Wingdings 3" pitchFamily="18" charset="2"/>
              <a:buNone/>
            </a:pPr>
            <a:r>
              <a:rPr lang="en-US" sz="2300" dirty="0" smtClean="0"/>
              <a:t> </a:t>
            </a:r>
          </a:p>
          <a:p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Microprocessor transmits and receives from the LCD screen</a:t>
            </a:r>
          </a:p>
          <a:p>
            <a:r>
              <a:rPr lang="en-US" dirty="0" smtClean="0"/>
              <a:t>Microprocessor receives from the Web Server and transmits interface with the LCD</a:t>
            </a:r>
          </a:p>
          <a:p>
            <a:r>
              <a:rPr lang="en-US" dirty="0" smtClean="0"/>
              <a:t>Battery charges</a:t>
            </a:r>
          </a:p>
          <a:p>
            <a:r>
              <a:rPr lang="en-US" dirty="0" smtClean="0"/>
              <a:t>System works on solar power and only uses outlet power as specified</a:t>
            </a:r>
          </a:p>
          <a:p>
            <a:r>
              <a:rPr lang="en-US" dirty="0" smtClean="0"/>
              <a:t>Microprocessor communicates with sensors wirelessly through XBee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Performed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Board unexpectedly stopped working</a:t>
            </a:r>
          </a:p>
          <a:p>
            <a:r>
              <a:rPr lang="en-US" dirty="0" smtClean="0"/>
              <a:t>Additional data needed to be sent through microprocessor buffer to account for default LCD transmission</a:t>
            </a:r>
          </a:p>
          <a:p>
            <a:r>
              <a:rPr lang="en-US" dirty="0" smtClean="0"/>
              <a:t>Power only working from outlet and not solar</a:t>
            </a:r>
          </a:p>
          <a:p>
            <a:r>
              <a:rPr lang="en-US" dirty="0" smtClean="0"/>
              <a:t>PCB design issues due to lack of experience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Difficulties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774128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918"/>
                <a:gridCol w="2057082"/>
                <a:gridCol w="2026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4.3” LCD Touch</a:t>
                      </a:r>
                      <a:r>
                        <a:rPr lang="en-US" baseline="0" dirty="0" smtClean="0"/>
                        <a:t>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Player</a:t>
                      </a:r>
                      <a:r>
                        <a:rPr lang="en-US" baseline="0" dirty="0" smtClean="0"/>
                        <a:t> SP1K Web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30 W Solar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r>
                        <a:rPr lang="en-US" baseline="0" dirty="0" smtClean="0"/>
                        <a:t> WH Battery with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Subsystem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r>
                        <a:rPr lang="en-US" baseline="0" dirty="0" smtClean="0"/>
                        <a:t> M1011 Security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LM3S1968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Microprocessor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Glass Break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Door/Window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154622">
                <a:tc>
                  <a:txBody>
                    <a:bodyPr/>
                    <a:lstStyle/>
                    <a:p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Estimated Cost: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$1181.69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$1200</a:t>
                      </a:r>
                      <a:r>
                        <a:rPr lang="en-US" b="1" baseline="0" dirty="0" smtClean="0"/>
                        <a:t> - $2000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and Financing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Motion detector to cover a range of 32 ft.</a:t>
            </a:r>
            <a:r>
              <a:rPr lang="en-US" dirty="0"/>
              <a:t> </a:t>
            </a:r>
            <a:r>
              <a:rPr lang="en-US" dirty="0" smtClean="0"/>
              <a:t>at 90°</a:t>
            </a:r>
          </a:p>
          <a:p>
            <a:r>
              <a:rPr lang="en-US" dirty="0" smtClean="0"/>
              <a:t>Detect breaking of a window from 15 ft. away</a:t>
            </a:r>
          </a:p>
          <a:p>
            <a:r>
              <a:rPr lang="en-US" dirty="0" smtClean="0"/>
              <a:t>Solar panel to provide 30 Wh of power under 1 kW/hr solar radiation. </a:t>
            </a:r>
          </a:p>
          <a:p>
            <a:r>
              <a:rPr lang="en-US" dirty="0" smtClean="0"/>
              <a:t>Battery able to be recharged to full in 4 hours</a:t>
            </a:r>
          </a:p>
          <a:p>
            <a:r>
              <a:rPr lang="en-US" dirty="0" smtClean="0"/>
              <a:t>Battery able to provide power for up to 24 hours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Specifications and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ECO-SEC System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 communicates through the touch screen or website</a:t>
            </a:r>
          </a:p>
          <a:p>
            <a:r>
              <a:rPr lang="en-US" dirty="0" smtClean="0"/>
              <a:t>Web server and touch screen pass information to the microprocessor</a:t>
            </a:r>
          </a:p>
          <a:p>
            <a:r>
              <a:rPr lang="en-US" dirty="0" smtClean="0"/>
              <a:t>Microprocessor communicates with web server and touch screen for updates</a:t>
            </a:r>
          </a:p>
          <a:p>
            <a:r>
              <a:rPr lang="en-US" dirty="0" smtClean="0"/>
              <a:t>Power subsystem powers the components, except for the camera and sensors</a:t>
            </a:r>
          </a:p>
          <a:p>
            <a:r>
              <a:rPr lang="en-US" dirty="0" smtClean="0"/>
              <a:t>Sensor array informs about intrusions</a:t>
            </a:r>
          </a:p>
          <a:p>
            <a:r>
              <a:rPr lang="en-US" dirty="0" smtClean="0"/>
              <a:t>Security camera sends live feed of home to the website</a:t>
            </a:r>
          </a:p>
          <a:p>
            <a:endParaRPr lang="en-US" dirty="0"/>
          </a:p>
        </p:txBody>
      </p:sp>
      <p:pic>
        <p:nvPicPr>
          <p:cNvPr id="8" name="Content Placeholder 7" descr="ECO-SEC Overview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07335"/>
            <a:ext cx="4041775" cy="3216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Modes</a:t>
            </a:r>
            <a:endParaRPr lang="en-US" dirty="0"/>
          </a:p>
        </p:txBody>
      </p:sp>
      <p:pic>
        <p:nvPicPr>
          <p:cNvPr id="6" name="Content Placeholder 5" descr="Mode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86169"/>
            <a:ext cx="4040188" cy="2644487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Off – system is not active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Away –all sensors are active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Stay – all sensors but motion sensor are active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Burglar – Intrusion detected or silent alarm code entered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TI’s Stellaris M3?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651706"/>
          </a:xfrm>
        </p:spPr>
        <p:txBody>
          <a:bodyPr>
            <a:normAutofit/>
          </a:bodyPr>
          <a:lstStyle/>
          <a:p>
            <a:r>
              <a:rPr lang="en-US" dirty="0" smtClean="0"/>
              <a:t>Part Selected</a:t>
            </a:r>
          </a:p>
          <a:p>
            <a:pPr lvl="1"/>
            <a:r>
              <a:rPr lang="en-US" dirty="0" smtClean="0"/>
              <a:t>LM3S1968</a:t>
            </a:r>
          </a:p>
          <a:p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Programming language (C, C++)</a:t>
            </a:r>
          </a:p>
          <a:p>
            <a:pPr lvl="1"/>
            <a:r>
              <a:rPr lang="en-US" dirty="0" smtClean="0"/>
              <a:t>Code Composer Studio</a:t>
            </a:r>
          </a:p>
          <a:p>
            <a:r>
              <a:rPr lang="en-US" dirty="0" smtClean="0"/>
              <a:t>Built-in options</a:t>
            </a:r>
          </a:p>
          <a:p>
            <a:pPr lvl="1"/>
            <a:r>
              <a:rPr lang="en-US" dirty="0" smtClean="0"/>
              <a:t>UART</a:t>
            </a:r>
          </a:p>
          <a:p>
            <a:pPr lvl="1"/>
            <a:r>
              <a:rPr lang="en-US" dirty="0" smtClean="0"/>
              <a:t>GPIO Pins</a:t>
            </a:r>
          </a:p>
          <a:p>
            <a:pPr lvl="1"/>
            <a:endParaRPr lang="en-US" dirty="0" smtClean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752600" y="6488113"/>
            <a:ext cx="564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hlinkClick r:id="rId2"/>
              </a:rPr>
              <a:t>http://www.luminarymicro.com/products/products.html</a:t>
            </a:r>
            <a:endParaRPr lang="en-US"/>
          </a:p>
        </p:txBody>
      </p:sp>
      <p:pic>
        <p:nvPicPr>
          <p:cNvPr id="10" name="Content Placeholder 4" descr="Stellaris Family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327774"/>
            <a:ext cx="3352799" cy="4780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Board Layout</a:t>
            </a:r>
            <a:endParaRPr lang="en-US" dirty="0"/>
          </a:p>
        </p:txBody>
      </p:sp>
      <p:pic>
        <p:nvPicPr>
          <p:cNvPr id="5" name="Content Placeholder 4" descr="stellar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5" y="1481138"/>
            <a:ext cx="812323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Configures ports upon power-on</a:t>
            </a:r>
          </a:p>
          <a:p>
            <a:pPr lvl="1"/>
            <a:r>
              <a:rPr lang="en-US" dirty="0" smtClean="0"/>
              <a:t>After configuration enters wait state</a:t>
            </a:r>
          </a:p>
          <a:p>
            <a:r>
              <a:rPr lang="en-US" dirty="0" smtClean="0"/>
              <a:t>Listens for interrupts triggering</a:t>
            </a:r>
          </a:p>
          <a:p>
            <a:pPr lvl="1"/>
            <a:r>
              <a:rPr lang="en-US" dirty="0" smtClean="0"/>
              <a:t>Triggered by receiving data from attached devices</a:t>
            </a:r>
          </a:p>
          <a:p>
            <a:r>
              <a:rPr lang="en-US" dirty="0" smtClean="0"/>
              <a:t>Interrupts parse data to determine action</a:t>
            </a:r>
          </a:p>
          <a:p>
            <a:pPr lvl="1"/>
            <a:r>
              <a:rPr lang="en-US" dirty="0" smtClean="0"/>
              <a:t>Interrupts used to update system status</a:t>
            </a:r>
          </a:p>
          <a:p>
            <a:pPr lvl="1"/>
            <a:r>
              <a:rPr lang="en-US" dirty="0" smtClean="0"/>
              <a:t>If sensor is source will trigger alarm</a:t>
            </a:r>
          </a:p>
          <a:p>
            <a:r>
              <a:rPr lang="en-US" dirty="0" smtClean="0"/>
              <a:t>3 Interrupt Handler Functions</a:t>
            </a:r>
          </a:p>
          <a:p>
            <a:r>
              <a:rPr lang="en-US" dirty="0" smtClean="0"/>
              <a:t>Main power-on function</a:t>
            </a:r>
          </a:p>
          <a:p>
            <a:r>
              <a:rPr lang="en-US" dirty="0" smtClean="0"/>
              <a:t>Alarm activation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Software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1473</Words>
  <Application>Microsoft Office PowerPoint</Application>
  <PresentationFormat>On-screen Show (4:3)</PresentationFormat>
  <Paragraphs>285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ECO-SEC Home Security System</vt:lpstr>
      <vt:lpstr>Motivation</vt:lpstr>
      <vt:lpstr>Objectives</vt:lpstr>
      <vt:lpstr>Specifications and Requirements</vt:lpstr>
      <vt:lpstr>ECO-SEC System Overview</vt:lpstr>
      <vt:lpstr>System Modes</vt:lpstr>
      <vt:lpstr>Why TI’s Stellaris M3?</vt:lpstr>
      <vt:lpstr>PCB Board Layout</vt:lpstr>
      <vt:lpstr>Microprocessor Software Design</vt:lpstr>
      <vt:lpstr>Microprocessor Class Diagram</vt:lpstr>
      <vt:lpstr>Power Subsystem Overview</vt:lpstr>
      <vt:lpstr>Product Selection: Battery</vt:lpstr>
      <vt:lpstr>Product Selection: Solar Panel </vt:lpstr>
      <vt:lpstr>Switch Circuitry: Logic </vt:lpstr>
      <vt:lpstr>Switch Circuitry: Schematic</vt:lpstr>
      <vt:lpstr>Switch Circuitry: Schematic</vt:lpstr>
      <vt:lpstr>Switch Circuitry: Schematic</vt:lpstr>
      <vt:lpstr>Charge Controller</vt:lpstr>
      <vt:lpstr>Buck Regulators</vt:lpstr>
      <vt:lpstr>Buck/Boost Regulator</vt:lpstr>
      <vt:lpstr>Ground Plane</vt:lpstr>
      <vt:lpstr>GSM vs. Embedded Web Server</vt:lpstr>
      <vt:lpstr>Site Player SP1K </vt:lpstr>
      <vt:lpstr>Programming the Web Server</vt:lpstr>
      <vt:lpstr>Web Site Flow</vt:lpstr>
      <vt:lpstr>The SLCD43</vt:lpstr>
      <vt:lpstr>Creating the Touch Screen Interface</vt:lpstr>
      <vt:lpstr>The ECO-SEC Touch Screen Interface</vt:lpstr>
      <vt:lpstr>Security Camera Subsystem</vt:lpstr>
      <vt:lpstr>Sensors</vt:lpstr>
      <vt:lpstr>Motion Sensor  </vt:lpstr>
      <vt:lpstr>Slide 32</vt:lpstr>
      <vt:lpstr>Glass Break Schematic</vt:lpstr>
      <vt:lpstr>TIR Window/Door Sensor</vt:lpstr>
      <vt:lpstr>TIR Schematic</vt:lpstr>
      <vt:lpstr>Features common to all sensors </vt:lpstr>
      <vt:lpstr>Testing Performed</vt:lpstr>
      <vt:lpstr>Testing Difficulties</vt:lpstr>
      <vt:lpstr>Budget and Financing</vt:lpstr>
    </vt:vector>
  </TitlesOfParts>
  <Company>The MITRE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ECO-SEC Home Security System</dc:title>
  <dc:creator>Nathan A. Schroeder</dc:creator>
  <cp:lastModifiedBy>Nathan</cp:lastModifiedBy>
  <cp:revision>199</cp:revision>
  <dcterms:created xsi:type="dcterms:W3CDTF">2011-05-21T18:17:02Z</dcterms:created>
  <dcterms:modified xsi:type="dcterms:W3CDTF">2011-08-05T02:51:07Z</dcterms:modified>
</cp:coreProperties>
</file>